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0"/>
  </p:notesMasterIdLst>
  <p:handoutMasterIdLst>
    <p:handoutMasterId r:id="rId61"/>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7" r:id="rId28"/>
    <p:sldId id="743" r:id="rId29"/>
    <p:sldId id="758" r:id="rId30"/>
    <p:sldId id="760" r:id="rId31"/>
    <p:sldId id="789" r:id="rId32"/>
    <p:sldId id="769" r:id="rId33"/>
    <p:sldId id="770" r:id="rId34"/>
    <p:sldId id="766" r:id="rId35"/>
    <p:sldId id="772" r:id="rId36"/>
    <p:sldId id="762" r:id="rId37"/>
    <p:sldId id="771" r:id="rId38"/>
    <p:sldId id="754" r:id="rId39"/>
    <p:sldId id="791" r:id="rId40"/>
    <p:sldId id="777" r:id="rId41"/>
    <p:sldId id="773" r:id="rId42"/>
    <p:sldId id="774" r:id="rId43"/>
    <p:sldId id="753" r:id="rId44"/>
    <p:sldId id="765" r:id="rId45"/>
    <p:sldId id="764" r:id="rId46"/>
    <p:sldId id="790" r:id="rId47"/>
    <p:sldId id="752" r:id="rId48"/>
    <p:sldId id="738" r:id="rId49"/>
    <p:sldId id="739" r:id="rId50"/>
    <p:sldId id="792" r:id="rId51"/>
    <p:sldId id="274" r:id="rId52"/>
    <p:sldId id="276" r:id="rId53"/>
    <p:sldId id="778" r:id="rId54"/>
    <p:sldId id="783" r:id="rId55"/>
    <p:sldId id="779" r:id="rId56"/>
    <p:sldId id="780" r:id="rId57"/>
    <p:sldId id="781" r:id="rId58"/>
    <p:sldId id="7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7"/>
            <p14:sldId id="743"/>
            <p14:sldId id="758"/>
            <p14:sldId id="760"/>
            <p14:sldId id="789"/>
            <p14:sldId id="769"/>
            <p14:sldId id="770"/>
            <p14:sldId id="766"/>
            <p14:sldId id="772"/>
            <p14:sldId id="762"/>
            <p14:sldId id="771"/>
            <p14:sldId id="754"/>
            <p14:sldId id="791"/>
            <p14:sldId id="777"/>
            <p14:sldId id="773"/>
            <p14:sldId id="774"/>
            <p14:sldId id="753"/>
            <p14:sldId id="765"/>
            <p14:sldId id="764"/>
            <p14:sldId id="790"/>
            <p14:sldId id="752"/>
            <p14:sldId id="738"/>
            <p14:sldId id="739"/>
            <p14:sldId id="792"/>
            <p14:sldId id="274"/>
            <p14:sldId id="276"/>
            <p14:sldId id="778"/>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8" autoAdjust="0"/>
    <p:restoredTop sz="88036" autoAdjust="0"/>
  </p:normalViewPr>
  <p:slideViewPr>
    <p:cSldViewPr snapToGrid="0" showGuides="1">
      <p:cViewPr varScale="1">
        <p:scale>
          <a:sx n="125" d="100"/>
          <a:sy n="125" d="100"/>
        </p:scale>
        <p:origin x="84" y="40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Our strategy employed in the oil space yielded annualized returns of </a:t>
          </a:r>
          <a:r>
            <a:rPr lang="en-US" sz="1100" b="1" dirty="0"/>
            <a:t>26.11% </a:t>
          </a:r>
          <a:r>
            <a:rPr lang="en-US" sz="1100" b="0" dirty="0"/>
            <a:t>and</a:t>
          </a:r>
          <a:r>
            <a:rPr lang="en-US" sz="1100" b="1" dirty="0"/>
            <a:t> 16.8%, </a:t>
          </a:r>
          <a:r>
            <a:rPr lang="en-US" sz="1100" b="0" dirty="0"/>
            <a:t>compared to their underlying commodities  at </a:t>
          </a:r>
          <a:r>
            <a:rPr lang="en-US" sz="1100" b="0" i="1" dirty="0"/>
            <a:t>23.12 </a:t>
          </a:r>
          <a:r>
            <a:rPr lang="en-US" sz="1100" b="0" i="0" dirty="0"/>
            <a:t>and</a:t>
          </a:r>
          <a:r>
            <a:rPr lang="en-US" sz="1100" b="0" i="1" dirty="0"/>
            <a:t> 13.4% </a:t>
          </a:r>
          <a:r>
            <a:rPr lang="en-US" sz="1100" b="0" dirty="0"/>
            <a:t>respectively</a:t>
          </a:r>
          <a:r>
            <a:rPr lang="en-US" sz="1100" b="1" dirty="0"/>
            <a:t>.</a:t>
          </a:r>
          <a:r>
            <a:rPr lang="en-US" sz="1100" dirty="0"/>
            <a:t> The gasoline strategy yielded an annualized return of </a:t>
          </a:r>
          <a:r>
            <a:rPr lang="en-US" sz="1100" b="1" dirty="0"/>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3.4% 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custT="1"/>
      <dgm:spPr/>
      <dgm:t>
        <a:bodyPr/>
        <a:lstStyle/>
        <a:p>
          <a:r>
            <a:rPr lang="en-US" sz="1100"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Analyze for </a:t>
          </a:r>
          <a:r>
            <a:rPr lang="en-US" sz="1100" dirty="0" err="1"/>
            <a:t>contango</a:t>
          </a:r>
          <a:r>
            <a:rPr lang="en-US" sz="1100" dirty="0"/>
            <a:t>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3"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1859" y="195714"/>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1" y="451526"/>
        <a:ext cx="895344" cy="383719"/>
      </dsp:txXfrm>
    </dsp:sp>
    <dsp:sp modelId="{4D90626B-35E9-4FCD-A2D4-3BAD3841DBB7}">
      <dsp:nvSpPr>
        <dsp:cNvPr id="0" name=""/>
        <dsp:cNvSpPr/>
      </dsp:nvSpPr>
      <dsp:spPr>
        <a:xfrm rot="5400000">
          <a:off x="4449656" y="-3554312"/>
          <a:ext cx="831390"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895344" y="40585"/>
        <a:ext cx="7899430" cy="750220"/>
      </dsp:txXfrm>
    </dsp:sp>
    <dsp:sp modelId="{DDB1E226-4A0D-4E7A-8277-FCFCF5856335}">
      <dsp:nvSpPr>
        <dsp:cNvPr id="0" name=""/>
        <dsp:cNvSpPr/>
      </dsp:nvSpPr>
      <dsp:spPr>
        <a:xfrm rot="5400000">
          <a:off x="-191859" y="1475414"/>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1" y="1731226"/>
        <a:ext cx="895344" cy="383719"/>
      </dsp:txXfrm>
    </dsp:sp>
    <dsp:sp modelId="{D4107748-EE1C-4815-8100-F435BBAEED32}">
      <dsp:nvSpPr>
        <dsp:cNvPr id="0" name=""/>
        <dsp:cNvSpPr/>
      </dsp:nvSpPr>
      <dsp:spPr>
        <a:xfrm rot="5400000">
          <a:off x="4310265" y="-2270757"/>
          <a:ext cx="1110172"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895344" y="1198358"/>
        <a:ext cx="7885821" cy="1001784"/>
      </dsp:txXfrm>
    </dsp:sp>
    <dsp:sp modelId="{8B76222F-4EA7-4BDB-8C45-7FBB2693A16A}">
      <dsp:nvSpPr>
        <dsp:cNvPr id="0" name=""/>
        <dsp:cNvSpPr/>
      </dsp:nvSpPr>
      <dsp:spPr>
        <a:xfrm rot="5400000">
          <a:off x="-191859" y="2706639"/>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1" y="2962451"/>
        <a:ext cx="895344" cy="383719"/>
      </dsp:txXfrm>
    </dsp:sp>
    <dsp:sp modelId="{5E30F5A9-E108-464C-AA8B-EBC7E77C68C6}">
      <dsp:nvSpPr>
        <dsp:cNvPr id="0" name=""/>
        <dsp:cNvSpPr/>
      </dsp:nvSpPr>
      <dsp:spPr>
        <a:xfrm rot="5400000">
          <a:off x="4358739" y="-1039532"/>
          <a:ext cx="1013224"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895344" y="2473325"/>
        <a:ext cx="7890553" cy="914300"/>
      </dsp:txXfrm>
    </dsp:sp>
    <dsp:sp modelId="{226E383E-C786-463B-A44F-AB38B93A99C4}">
      <dsp:nvSpPr>
        <dsp:cNvPr id="0" name=""/>
        <dsp:cNvSpPr/>
      </dsp:nvSpPr>
      <dsp:spPr>
        <a:xfrm rot="5400000">
          <a:off x="-191859" y="3846948"/>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1" y="4102760"/>
        <a:ext cx="895344" cy="383719"/>
      </dsp:txXfrm>
    </dsp:sp>
    <dsp:sp modelId="{0B8C65E2-C2C6-4797-9F6A-650661F29C65}">
      <dsp:nvSpPr>
        <dsp:cNvPr id="0" name=""/>
        <dsp:cNvSpPr/>
      </dsp:nvSpPr>
      <dsp:spPr>
        <a:xfrm rot="5400000">
          <a:off x="4449656" y="100776"/>
          <a:ext cx="831390"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Our strategy employed in the oil space yielded annualized returns of </a:t>
          </a:r>
          <a:r>
            <a:rPr lang="en-US" sz="1100" b="1" kern="1200" dirty="0"/>
            <a:t>26.11% </a:t>
          </a:r>
          <a:r>
            <a:rPr lang="en-US" sz="1100" b="0" kern="1200" dirty="0"/>
            <a:t>and</a:t>
          </a:r>
          <a:r>
            <a:rPr lang="en-US" sz="1100" b="1" kern="1200" dirty="0"/>
            <a:t> 16.8%, </a:t>
          </a:r>
          <a:r>
            <a:rPr lang="en-US" sz="1100" b="0" kern="1200" dirty="0"/>
            <a:t>compared to their underlying commodities  at </a:t>
          </a:r>
          <a:r>
            <a:rPr lang="en-US" sz="1100" b="0" i="1" kern="1200" dirty="0"/>
            <a:t>23.12 </a:t>
          </a:r>
          <a:r>
            <a:rPr lang="en-US" sz="1100" b="0" i="0" kern="1200" dirty="0"/>
            <a:t>and</a:t>
          </a:r>
          <a:r>
            <a:rPr lang="en-US" sz="1100" b="0" i="1" kern="1200" dirty="0"/>
            <a:t> 13.4% </a:t>
          </a:r>
          <a:r>
            <a:rPr lang="en-US" sz="1100" b="0" kern="1200" dirty="0"/>
            <a:t>respectively</a:t>
          </a:r>
          <a:r>
            <a:rPr lang="en-US" sz="1100" b="1" kern="1200" dirty="0"/>
            <a:t>.</a:t>
          </a:r>
          <a:r>
            <a:rPr lang="en-US" sz="1100" kern="1200" dirty="0"/>
            <a:t> The gasoline strategy yielded an annualized return of </a:t>
          </a:r>
          <a:r>
            <a:rPr lang="en-US" sz="1100" b="1" kern="1200" dirty="0"/>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3.4% for the period.</a:t>
          </a:r>
        </a:p>
      </dsp:txBody>
      <dsp:txXfrm rot="-5400000">
        <a:off x="895344" y="3695674"/>
        <a:ext cx="7899430" cy="750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027" y="291112"/>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49816"/>
        <a:ext cx="905461" cy="388054"/>
      </dsp:txXfrm>
    </dsp:sp>
    <dsp:sp modelId="{4D90626B-35E9-4FCD-A2D4-3BAD3841DBB7}">
      <dsp:nvSpPr>
        <dsp:cNvPr id="0" name=""/>
        <dsp:cNvSpPr/>
      </dsp:nvSpPr>
      <dsp:spPr>
        <a:xfrm rot="5400000">
          <a:off x="4357396" y="-3451935"/>
          <a:ext cx="1026027"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05461" y="50087"/>
        <a:ext cx="7879811" cy="925853"/>
      </dsp:txXfrm>
    </dsp:sp>
    <dsp:sp modelId="{DDB1E226-4A0D-4E7A-8277-FCFCF5856335}">
      <dsp:nvSpPr>
        <dsp:cNvPr id="0" name=""/>
        <dsp:cNvSpPr/>
      </dsp:nvSpPr>
      <dsp:spPr>
        <a:xfrm rot="5400000">
          <a:off x="-194027" y="1527666"/>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786370"/>
        <a:ext cx="905461" cy="388054"/>
      </dsp:txXfrm>
    </dsp:sp>
    <dsp:sp modelId="{D4107748-EE1C-4815-8100-F435BBAEED32}">
      <dsp:nvSpPr>
        <dsp:cNvPr id="0" name=""/>
        <dsp:cNvSpPr/>
      </dsp:nvSpPr>
      <dsp:spPr>
        <a:xfrm rot="5400000">
          <a:off x="4366658" y="-2210917"/>
          <a:ext cx="1007504"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05461" y="1299462"/>
        <a:ext cx="7880716" cy="909140"/>
      </dsp:txXfrm>
    </dsp:sp>
    <dsp:sp modelId="{8B76222F-4EA7-4BDB-8C45-7FBB2693A16A}">
      <dsp:nvSpPr>
        <dsp:cNvPr id="0" name=""/>
        <dsp:cNvSpPr/>
      </dsp:nvSpPr>
      <dsp:spPr>
        <a:xfrm rot="5400000">
          <a:off x="-194027" y="2680860"/>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39564"/>
        <a:ext cx="905461" cy="388054"/>
      </dsp:txXfrm>
    </dsp:sp>
    <dsp:sp modelId="{5E30F5A9-E108-464C-AA8B-EBC7E77C68C6}">
      <dsp:nvSpPr>
        <dsp:cNvPr id="0" name=""/>
        <dsp:cNvSpPr/>
      </dsp:nvSpPr>
      <dsp:spPr>
        <a:xfrm rot="5400000">
          <a:off x="4493974" y="-1057724"/>
          <a:ext cx="752872"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The team is seeking a commitment for the initial capital raise at $10 MM, per strategy.</a:t>
          </a:r>
        </a:p>
      </dsp:txBody>
      <dsp:txXfrm rot="-5400000">
        <a:off x="905461" y="2567541"/>
        <a:ext cx="7893146" cy="679368"/>
      </dsp:txXfrm>
    </dsp:sp>
    <dsp:sp modelId="{226E383E-C786-463B-A44F-AB38B93A99C4}">
      <dsp:nvSpPr>
        <dsp:cNvPr id="0" name=""/>
        <dsp:cNvSpPr/>
      </dsp:nvSpPr>
      <dsp:spPr>
        <a:xfrm rot="5400000">
          <a:off x="-194027" y="3834054"/>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092758"/>
        <a:ext cx="905461" cy="388054"/>
      </dsp:txXfrm>
    </dsp:sp>
    <dsp:sp modelId="{0B8C65E2-C2C6-4797-9F6A-650661F29C65}">
      <dsp:nvSpPr>
        <dsp:cNvPr id="0" name=""/>
        <dsp:cNvSpPr/>
      </dsp:nvSpPr>
      <dsp:spPr>
        <a:xfrm rot="5400000">
          <a:off x="4450017" y="95469"/>
          <a:ext cx="840785"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The team brings a wide range of experience in finance, and analytics.  Andrius, Brandon, Josh, and Tate all met at the prestigious MS in  Data Science program at Northwestern University, and will all graduate at the end of this year. </a:t>
          </a:r>
        </a:p>
      </dsp:txBody>
      <dsp:txXfrm rot="-5400000">
        <a:off x="905461" y="3681069"/>
        <a:ext cx="7888854" cy="758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21590" y="222602"/>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2" y="518057"/>
        <a:ext cx="1034091" cy="443182"/>
      </dsp:txXfrm>
    </dsp:sp>
    <dsp:sp modelId="{4D90626B-35E9-4FCD-A2D4-3BAD3841DBB7}">
      <dsp:nvSpPr>
        <dsp:cNvPr id="0" name=""/>
        <dsp:cNvSpPr/>
      </dsp:nvSpPr>
      <dsp:spPr>
        <a:xfrm rot="5400000">
          <a:off x="2820390" y="-1772104"/>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Neural Network(specifically LSTM) – price activity</a:t>
          </a:r>
        </a:p>
        <a:p>
          <a:pPr marL="57150" lvl="1" indent="-57150" algn="l" defTabSz="488950">
            <a:lnSpc>
              <a:spcPct val="90000"/>
            </a:lnSpc>
            <a:spcBef>
              <a:spcPct val="0"/>
            </a:spcBef>
            <a:spcAft>
              <a:spcPct val="15000"/>
            </a:spcAft>
            <a:buChar char="•"/>
          </a:pPr>
          <a:r>
            <a:rPr lang="en-US" sz="1100" kern="1200" dirty="0"/>
            <a:t>Random Forest for classification of signal direction</a:t>
          </a:r>
        </a:p>
        <a:p>
          <a:pPr marL="57150" lvl="1" indent="-57150" algn="l" defTabSz="488950">
            <a:lnSpc>
              <a:spcPct val="90000"/>
            </a:lnSpc>
            <a:spcBef>
              <a:spcPct val="0"/>
            </a:spcBef>
            <a:spcAft>
              <a:spcPct val="15000"/>
            </a:spcAft>
            <a:buChar char="•"/>
          </a:pPr>
          <a:r>
            <a:rPr lang="en-US" sz="1100" kern="1200" dirty="0"/>
            <a:t>Logistic Regression for signal direction</a:t>
          </a:r>
        </a:p>
        <a:p>
          <a:pPr marL="57150" lvl="1" indent="-57150" algn="l" defTabSz="488950">
            <a:lnSpc>
              <a:spcPct val="90000"/>
            </a:lnSpc>
            <a:spcBef>
              <a:spcPct val="0"/>
            </a:spcBef>
            <a:spcAft>
              <a:spcPct val="15000"/>
            </a:spcAft>
            <a:buChar char="•"/>
          </a:pPr>
          <a:r>
            <a:rPr lang="en-US" sz="1100" kern="1200" dirty="0"/>
            <a:t>Linear Regression for price activity</a:t>
          </a:r>
        </a:p>
      </dsp:txBody>
      <dsp:txXfrm rot="-5400000">
        <a:off x="1034091" y="61069"/>
        <a:ext cx="4485952" cy="866479"/>
      </dsp:txXfrm>
    </dsp:sp>
    <dsp:sp modelId="{DDB1E226-4A0D-4E7A-8277-FCFCF5856335}">
      <dsp:nvSpPr>
        <dsp:cNvPr id="0" name=""/>
        <dsp:cNvSpPr/>
      </dsp:nvSpPr>
      <dsp:spPr>
        <a:xfrm rot="5400000">
          <a:off x="-221590" y="1521911"/>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2" y="1817366"/>
        <a:ext cx="1034091" cy="443182"/>
      </dsp:txXfrm>
    </dsp:sp>
    <dsp:sp modelId="{D4107748-EE1C-4815-8100-F435BBAEED32}">
      <dsp:nvSpPr>
        <dsp:cNvPr id="0" name=""/>
        <dsp:cNvSpPr/>
      </dsp:nvSpPr>
      <dsp:spPr>
        <a:xfrm rot="5400000">
          <a:off x="2803490" y="-498078"/>
          <a:ext cx="994027" cy="4532826"/>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Standard model fit parameters</a:t>
          </a:r>
        </a:p>
        <a:p>
          <a:pPr marL="57150" lvl="1" indent="-57150" algn="l" defTabSz="488950">
            <a:lnSpc>
              <a:spcPct val="90000"/>
            </a:lnSpc>
            <a:spcBef>
              <a:spcPct val="0"/>
            </a:spcBef>
            <a:spcAft>
              <a:spcPct val="15000"/>
            </a:spcAft>
            <a:buChar char="•"/>
          </a:pPr>
          <a:r>
            <a:rPr lang="en-US" sz="1100" kern="1200" dirty="0"/>
            <a:t>Build backtesting framework for real world signal and pattern evaluation</a:t>
          </a:r>
        </a:p>
      </dsp:txBody>
      <dsp:txXfrm rot="-5400000">
        <a:off x="1034091" y="1319845"/>
        <a:ext cx="4484302" cy="896979"/>
      </dsp:txXfrm>
    </dsp:sp>
    <dsp:sp modelId="{8B76222F-4EA7-4BDB-8C45-7FBB2693A16A}">
      <dsp:nvSpPr>
        <dsp:cNvPr id="0" name=""/>
        <dsp:cNvSpPr/>
      </dsp:nvSpPr>
      <dsp:spPr>
        <a:xfrm rot="5400000">
          <a:off x="-221590" y="2804320"/>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2" y="3099775"/>
        <a:ext cx="1034091" cy="443182"/>
      </dsp:txXfrm>
    </dsp:sp>
    <dsp:sp modelId="{5E30F5A9-E108-464C-AA8B-EBC7E77C68C6}">
      <dsp:nvSpPr>
        <dsp:cNvPr id="0" name=""/>
        <dsp:cNvSpPr/>
      </dsp:nvSpPr>
      <dsp:spPr>
        <a:xfrm rot="5400000">
          <a:off x="2820390" y="796429"/>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Mobile Application Development</a:t>
          </a:r>
        </a:p>
      </dsp:txBody>
      <dsp:txXfrm rot="-5400000">
        <a:off x="1034091" y="2629602"/>
        <a:ext cx="4485952" cy="866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10447" y="22914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rot="-5400000">
        <a:off x="2" y="509745"/>
        <a:ext cx="982089" cy="420896"/>
      </dsp:txXfrm>
    </dsp:sp>
    <dsp:sp modelId="{4D90626B-35E9-4FCD-A2D4-3BAD3841DBB7}">
      <dsp:nvSpPr>
        <dsp:cNvPr id="0" name=""/>
        <dsp:cNvSpPr/>
      </dsp:nvSpPr>
      <dsp:spPr>
        <a:xfrm rot="5400000">
          <a:off x="2821177" y="-1820386"/>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 data warehouse server and load global index data</a:t>
          </a:r>
        </a:p>
        <a:p>
          <a:pPr marL="57150" lvl="1" indent="-57150" algn="l" defTabSz="488950">
            <a:lnSpc>
              <a:spcPct val="90000"/>
            </a:lnSpc>
            <a:spcBef>
              <a:spcPct val="0"/>
            </a:spcBef>
            <a:spcAft>
              <a:spcPct val="15000"/>
            </a:spcAft>
            <a:buChar char="•"/>
          </a:pPr>
          <a:r>
            <a:rPr lang="en-US" sz="1100" kern="1200" dirty="0"/>
            <a:t>Python code to download future contracts</a:t>
          </a:r>
        </a:p>
        <a:p>
          <a:pPr marL="57150" lvl="1" indent="-57150" algn="l" defTabSz="488950">
            <a:lnSpc>
              <a:spcPct val="90000"/>
            </a:lnSpc>
            <a:spcBef>
              <a:spcPct val="0"/>
            </a:spcBef>
            <a:spcAft>
              <a:spcPct val="15000"/>
            </a:spcAft>
            <a:buChar char="•"/>
          </a:pPr>
          <a:r>
            <a:rPr lang="en-US" sz="1100" kern="1200" dirty="0"/>
            <a:t>Python code to download Department of Energy Data</a:t>
          </a:r>
        </a:p>
        <a:p>
          <a:pPr marL="57150" lvl="1" indent="-57150" algn="l" defTabSz="488950">
            <a:lnSpc>
              <a:spcPct val="90000"/>
            </a:lnSpc>
            <a:spcBef>
              <a:spcPct val="0"/>
            </a:spcBef>
            <a:spcAft>
              <a:spcPct val="15000"/>
            </a:spcAft>
            <a:buChar char="•"/>
          </a:pPr>
          <a:r>
            <a:rPr lang="en-US" sz="1100" kern="1200" dirty="0"/>
            <a:t>This will be a bespoke proprietary data set and will be owned by Quantum Capital Management</a:t>
          </a:r>
        </a:p>
      </dsp:txBody>
      <dsp:txXfrm rot="-5400000">
        <a:off x="982090" y="63218"/>
        <a:ext cx="4545598" cy="822906"/>
      </dsp:txXfrm>
    </dsp:sp>
    <dsp:sp modelId="{DDB1E226-4A0D-4E7A-8277-FCFCF5856335}">
      <dsp:nvSpPr>
        <dsp:cNvPr id="0" name=""/>
        <dsp:cNvSpPr/>
      </dsp:nvSpPr>
      <dsp:spPr>
        <a:xfrm rot="5400000">
          <a:off x="-210447" y="169433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Analysis &amp; Understanding</a:t>
          </a:r>
        </a:p>
      </dsp:txBody>
      <dsp:txXfrm rot="-5400000">
        <a:off x="2" y="1974935"/>
        <a:ext cx="982089" cy="420896"/>
      </dsp:txXfrm>
    </dsp:sp>
    <dsp:sp modelId="{D4107748-EE1C-4815-8100-F435BBAEED32}">
      <dsp:nvSpPr>
        <dsp:cNvPr id="0" name=""/>
        <dsp:cNvSpPr/>
      </dsp:nvSpPr>
      <dsp:spPr>
        <a:xfrm rot="5400000">
          <a:off x="2576840" y="-355196"/>
          <a:ext cx="1400612"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Analyze future contract curves</a:t>
          </a:r>
        </a:p>
        <a:p>
          <a:pPr marL="57150" lvl="1" indent="-57150" algn="l" defTabSz="488950">
            <a:lnSpc>
              <a:spcPct val="90000"/>
            </a:lnSpc>
            <a:spcBef>
              <a:spcPct val="0"/>
            </a:spcBef>
            <a:spcAft>
              <a:spcPct val="15000"/>
            </a:spcAft>
            <a:buChar char="•"/>
          </a:pPr>
          <a:r>
            <a:rPr lang="en-US" sz="1100" kern="1200" dirty="0"/>
            <a:t>Analyze for </a:t>
          </a:r>
          <a:r>
            <a:rPr lang="en-US" sz="1100" kern="1200" dirty="0" err="1"/>
            <a:t>contango</a:t>
          </a:r>
          <a:r>
            <a:rPr lang="en-US" sz="1100" kern="1200" dirty="0"/>
            <a:t> and backwardation - potential feature development</a:t>
          </a:r>
        </a:p>
        <a:p>
          <a:pPr marL="57150" lvl="1" indent="-57150" algn="l" defTabSz="488950">
            <a:lnSpc>
              <a:spcPct val="90000"/>
            </a:lnSpc>
            <a:spcBef>
              <a:spcPct val="0"/>
            </a:spcBef>
            <a:spcAft>
              <a:spcPct val="15000"/>
            </a:spcAft>
            <a:buChar char="•"/>
          </a:pPr>
          <a:r>
            <a:rPr lang="en-US" sz="1100" kern="1200" dirty="0"/>
            <a:t>Fit additional feature sets such as Bollinger and Exponential Moving Averages.</a:t>
          </a:r>
        </a:p>
        <a:p>
          <a:pPr marL="57150" lvl="1" indent="-57150" algn="l" defTabSz="488950">
            <a:lnSpc>
              <a:spcPct val="90000"/>
            </a:lnSpc>
            <a:spcBef>
              <a:spcPct val="0"/>
            </a:spcBef>
            <a:spcAft>
              <a:spcPct val="15000"/>
            </a:spcAft>
            <a:buChar char="•"/>
          </a:pPr>
          <a:r>
            <a:rPr lang="en-US" sz="1100" kern="1200" dirty="0"/>
            <a:t>Analyze correlations</a:t>
          </a:r>
        </a:p>
        <a:p>
          <a:pPr marL="57150" lvl="1" indent="-57150" algn="l" defTabSz="488950">
            <a:lnSpc>
              <a:spcPct val="90000"/>
            </a:lnSpc>
            <a:spcBef>
              <a:spcPct val="0"/>
            </a:spcBef>
            <a:spcAft>
              <a:spcPct val="15000"/>
            </a:spcAft>
            <a:buChar char="•"/>
          </a:pPr>
          <a:r>
            <a:rPr lang="en-US" sz="1100" kern="1200" dirty="0"/>
            <a:t>Initial data set was over 4,000 attributes, for the purpose of this project we will be significantly pruning</a:t>
          </a:r>
          <a:r>
            <a:rPr lang="en-US" sz="800" kern="1200" dirty="0"/>
            <a:t>.</a:t>
          </a:r>
        </a:p>
      </dsp:txBody>
      <dsp:txXfrm rot="-5400000">
        <a:off x="982089" y="1307927"/>
        <a:ext cx="4521743" cy="1263868"/>
      </dsp:txXfrm>
    </dsp:sp>
    <dsp:sp modelId="{8B76222F-4EA7-4BDB-8C45-7FBB2693A16A}">
      <dsp:nvSpPr>
        <dsp:cNvPr id="0" name=""/>
        <dsp:cNvSpPr/>
      </dsp:nvSpPr>
      <dsp:spPr>
        <a:xfrm rot="5400000">
          <a:off x="-210447" y="2915192"/>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Data Preparation</a:t>
          </a:r>
        </a:p>
      </dsp:txBody>
      <dsp:txXfrm rot="-5400000">
        <a:off x="2" y="3195789"/>
        <a:ext cx="982089" cy="420896"/>
      </dsp:txXfrm>
    </dsp:sp>
    <dsp:sp modelId="{5E30F5A9-E108-464C-AA8B-EBC7E77C68C6}">
      <dsp:nvSpPr>
        <dsp:cNvPr id="0" name=""/>
        <dsp:cNvSpPr/>
      </dsp:nvSpPr>
      <dsp:spPr>
        <a:xfrm rot="5400000">
          <a:off x="2821177" y="865657"/>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Fill missing values</a:t>
          </a:r>
        </a:p>
        <a:p>
          <a:pPr marL="57150" lvl="1" indent="-57150" algn="l" defTabSz="488950">
            <a:lnSpc>
              <a:spcPct val="90000"/>
            </a:lnSpc>
            <a:spcBef>
              <a:spcPct val="0"/>
            </a:spcBef>
            <a:spcAft>
              <a:spcPct val="15000"/>
            </a:spcAft>
            <a:buChar char="•"/>
          </a:pPr>
          <a:r>
            <a:rPr lang="en-US" sz="1100" kern="1200" dirty="0"/>
            <a:t>Output to csv files for further processing</a:t>
          </a:r>
        </a:p>
      </dsp:txBody>
      <dsp:txXfrm rot="-5400000">
        <a:off x="982090" y="2749262"/>
        <a:ext cx="4545598" cy="822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11/6/2019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11/6/2019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48</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49</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11/6/2019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to meet or exceed annualized returns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Portfolio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costs of certain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245907354"/>
              </p:ext>
            </p:extLst>
          </p:nvPr>
        </p:nvGraphicFramePr>
        <p:xfrm>
          <a:off x="6091238" y="1984348"/>
          <a:ext cx="5566918" cy="4061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03960837"/>
              </p:ext>
            </p:extLst>
          </p:nvPr>
        </p:nvGraphicFramePr>
        <p:xfrm>
          <a:off x="326570" y="1951640"/>
          <a:ext cx="5572205" cy="4126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t>Custom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Risk Profile</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24</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EDA</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t>Data Preprocessing, Normalization, and Augmentation</a:t>
            </a:r>
            <a:endParaRPr lang="en-US" sz="3200" b="1" kern="1200" cap="all" baseline="0" noProof="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26</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460511" y="1358153"/>
            <a:ext cx="10678543" cy="1557324"/>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of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1496293" y="2915478"/>
            <a:ext cx="8994372" cy="3302442"/>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4101999" y="5592443"/>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1175658" y="1028973"/>
            <a:ext cx="10032274" cy="4563470"/>
          </a:xfrm>
          <a:prstGeom prst="rect">
            <a:avLst/>
          </a:prstGeom>
          <a:noFill/>
        </p:spPr>
      </p:pic>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fontScale="90000"/>
          </a:bodyPr>
          <a:lstStyle/>
          <a:p>
            <a:r>
              <a:rPr lang="en-US" b="1" dirty="0"/>
              <a:t>RISK PROFILES </a:t>
            </a:r>
            <a:r>
              <a:rPr lang="en-US" dirty="0">
                <a:solidFill>
                  <a:schemeClr val="accent1"/>
                </a:solidFill>
              </a:rPr>
              <a:t>All Commodities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1" y="989012"/>
            <a:ext cx="9953896" cy="923330"/>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pic>
        <p:nvPicPr>
          <p:cNvPr id="7" name="Picture 6"/>
          <p:cNvPicPr>
            <a:picLocks noChangeAspect="1"/>
          </p:cNvPicPr>
          <p:nvPr/>
        </p:nvPicPr>
        <p:blipFill>
          <a:blip r:embed="rId2"/>
          <a:stretch>
            <a:fillRect/>
          </a:stretch>
        </p:blipFill>
        <p:spPr>
          <a:xfrm>
            <a:off x="1056866" y="1586383"/>
            <a:ext cx="10116231" cy="4971748"/>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t>RISK PROFILES </a:t>
            </a:r>
            <a:r>
              <a:rPr lang="en-US" dirty="0">
                <a:solidFill>
                  <a:schemeClr val="accent1"/>
                </a:solidFill>
              </a:rPr>
              <a:t>Crude Oil WTI</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1963271"/>
          </a:xfrm>
        </p:spPr>
        <p:txBody>
          <a:bodyPr>
            <a:normAutofit fontScale="92500" lnSpcReduction="2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529384" y="5570998"/>
            <a:ext cx="9354203" cy="574305"/>
          </a:xfrm>
        </p:spPr>
        <p:txBody>
          <a:bodyPr/>
          <a:lstStyle/>
          <a:p>
            <a:pPr marL="0" indent="0">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613647"/>
            <a:ext cx="10588906" cy="3917010"/>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929920"/>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960824" y="3684881"/>
            <a:ext cx="6441142" cy="3173119"/>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4937211" cy="1325563"/>
          </a:xfrm>
          <a:prstGeom prst="rect">
            <a:avLst/>
          </a:prstGeom>
        </p:spPr>
        <p:txBody>
          <a:bodyPr anchor="ctr">
            <a:normAutofit/>
          </a:bodyPr>
          <a:lstStyle/>
          <a:p>
            <a:r>
              <a:rPr lang="en-US" sz="3200" dirty="0">
                <a:solidFill>
                  <a:schemeClr val="tx1"/>
                </a:solidFill>
              </a:rPr>
              <a:t>Trading Strategy </a:t>
            </a:r>
            <a:r>
              <a:rPr lang="en-US" sz="3200" b="0" cap="none" dirty="0">
                <a:solidFill>
                  <a:schemeClr val="accent1"/>
                </a:solidFill>
              </a:rPr>
              <a:t>Crude Oil WTI</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538960" y="1825625"/>
            <a:ext cx="4914189" cy="4351338"/>
          </a:xfrm>
          <a:prstGeom prst="rect">
            <a:avLst/>
          </a:prstGeom>
        </p:spPr>
        <p:txBody>
          <a:bodyPr>
            <a:normAutofit/>
          </a:bodyPr>
          <a:lstStyle/>
          <a:p>
            <a:pPr marL="0" indent="0">
              <a:buNone/>
            </a:pPr>
            <a:r>
              <a:rPr lang="en-US" sz="2000">
                <a:solidFill>
                  <a:schemeClr val="tx1"/>
                </a:solidFill>
              </a:rPr>
              <a:t>From this predicted data, our trading strategy is simple: we look for peaks and troughs in the returns, areas that are relatively large outliers (for this example, we’re using a threshold of 0.0015, where the EV = 0). The basic idea is that because we have a stationary time-series, when the returns take a sharp up/down-turn, we enter the position (the direction is the </a:t>
            </a:r>
            <a:r>
              <a:rPr lang="en-US" sz="2000" b="1">
                <a:solidFill>
                  <a:schemeClr val="tx1"/>
                </a:solidFill>
              </a:rPr>
              <a:t>opposite</a:t>
            </a:r>
            <a:r>
              <a:rPr lang="en-US" sz="2000">
                <a:solidFill>
                  <a:schemeClr val="tx1"/>
                </a:solidFill>
              </a:rPr>
              <a:t> from the sign of the predicted return: positive, we </a:t>
            </a:r>
            <a:r>
              <a:rPr lang="en-US" sz="2000" b="1">
                <a:solidFill>
                  <a:schemeClr val="tx1"/>
                </a:solidFill>
              </a:rPr>
              <a:t>sell</a:t>
            </a:r>
            <a:r>
              <a:rPr lang="en-US" sz="2000">
                <a:solidFill>
                  <a:schemeClr val="tx1"/>
                </a:solidFill>
              </a:rPr>
              <a:t>, negative we </a:t>
            </a:r>
            <a:r>
              <a:rPr lang="en-US" sz="2000" b="1">
                <a:solidFill>
                  <a:schemeClr val="tx1"/>
                </a:solidFill>
              </a:rPr>
              <a:t>buy</a:t>
            </a:r>
            <a:r>
              <a:rPr lang="en-US" sz="2000">
                <a:solidFill>
                  <a:schemeClr val="tx1"/>
                </a:solidFill>
              </a:rPr>
              <a:t>). Since we found a statistically significant autocorrelation at lag = 4, we will take the inverse side and close out our position in </a:t>
            </a:r>
            <a:r>
              <a:rPr lang="en-US" sz="2000" b="1">
                <a:solidFill>
                  <a:schemeClr val="tx1"/>
                </a:solidFill>
              </a:rPr>
              <a:t>4 trading days from entry</a:t>
            </a:r>
            <a:r>
              <a:rPr lang="en-US" sz="2000">
                <a:solidFill>
                  <a:schemeClr val="tx1"/>
                </a:solidFill>
              </a:rPr>
              <a:t>, </a:t>
            </a:r>
            <a:r>
              <a:rPr lang="en-US" sz="2000" i="1">
                <a:solidFill>
                  <a:schemeClr val="tx1"/>
                </a:solidFill>
              </a:rPr>
              <a:t>always</a:t>
            </a:r>
            <a:r>
              <a:rPr lang="en-US" sz="2000">
                <a:solidFill>
                  <a:schemeClr val="tx1"/>
                </a:solidFill>
              </a:rPr>
              <a:t>.</a:t>
            </a:r>
          </a:p>
          <a:p>
            <a:endParaRPr lang="en-US" sz="2000">
              <a:solidFill>
                <a:schemeClr val="tx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37</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p:txBody>
          <a:bodyPr/>
          <a:lstStyle/>
          <a:p>
            <a:r>
              <a:rPr lang="en-US" dirty="0"/>
              <a:t>Initial </a:t>
            </a:r>
            <a:r>
              <a:rPr lang="en-US" dirty="0" err="1"/>
              <a:t>backtest</a:t>
            </a:r>
            <a:r>
              <a:rPr lang="en-US" dirty="0"/>
              <a:t> results </a:t>
            </a:r>
            <a:r>
              <a:rPr lang="en-US" b="0" cap="none" dirty="0">
                <a:solidFill>
                  <a:schemeClr val="accent1"/>
                </a:solidFill>
              </a:rPr>
              <a:t>Crude Oil WTI  </a:t>
            </a:r>
            <a:endParaRPr lang="en-US" b="0" dirty="0">
              <a:solidFill>
                <a:schemeClr val="accent1"/>
              </a:solidFill>
            </a:endParaRPr>
          </a:p>
        </p:txBody>
      </p:sp>
      <p:pic>
        <p:nvPicPr>
          <p:cNvPr id="8" name="Content Placeholder 7">
            <a:extLst>
              <a:ext uri="{FF2B5EF4-FFF2-40B4-BE49-F238E27FC236}">
                <a16:creationId xmlns:a16="http://schemas.microsoft.com/office/drawing/2014/main" id="{34944AB1-6162-8346-820B-DC84BF299175}"/>
              </a:ext>
            </a:extLst>
          </p:cNvPr>
          <p:cNvPicPr>
            <a:picLocks noGrp="1"/>
          </p:cNvPicPr>
          <p:nvPr>
            <p:ph sz="quarter" idx="4"/>
          </p:nvPr>
        </p:nvPicPr>
        <p:blipFill>
          <a:blip r:embed="rId2"/>
          <a:stretch>
            <a:fillRect/>
          </a:stretch>
        </p:blipFill>
        <p:spPr>
          <a:xfrm>
            <a:off x="898071" y="1787495"/>
            <a:ext cx="10376355" cy="3660382"/>
          </a:xfrm>
          <a:prstGeom prst="rect">
            <a:avLst/>
          </a:prstGeom>
        </p:spPr>
      </p:pic>
      <p:sp>
        <p:nvSpPr>
          <p:cNvPr id="9" name="TextBox 8">
            <a:extLst>
              <a:ext uri="{FF2B5EF4-FFF2-40B4-BE49-F238E27FC236}">
                <a16:creationId xmlns:a16="http://schemas.microsoft.com/office/drawing/2014/main" id="{D6135756-4D2C-1545-8935-B046C71315E9}"/>
              </a:ext>
            </a:extLst>
          </p:cNvPr>
          <p:cNvSpPr txBox="1"/>
          <p:nvPr/>
        </p:nvSpPr>
        <p:spPr>
          <a:xfrm>
            <a:off x="746941" y="5447877"/>
            <a:ext cx="11150599" cy="1200329"/>
          </a:xfrm>
          <a:prstGeom prst="rect">
            <a:avLst/>
          </a:prstGeom>
          <a:noFill/>
        </p:spPr>
        <p:txBody>
          <a:bodyPr wrap="square" rtlCol="0">
            <a:spAutoFit/>
          </a:bodyPr>
          <a:lstStyle/>
          <a:p>
            <a:r>
              <a:rPr lang="en-US" dirty="0"/>
              <a:t>Here, we entered in the position on 5/25 with a short sell of WTI Crude at $67.47, and then issued a cover short to close out our position at $61.99, yielding a net profit of $5.48 per barrel. Assuming 44,000 barrels per contract, this transaction netted our portfolio a gross profit of $241,120.</a:t>
            </a:r>
          </a:p>
          <a:p>
            <a:endParaRPr lang="en-US" dirty="0"/>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1656184796"/>
              </p:ext>
            </p:extLst>
          </p:nvPr>
        </p:nvGraphicFramePr>
        <p:xfrm>
          <a:off x="8162364" y="2292962"/>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169894" y="1166957"/>
            <a:ext cx="10104532" cy="923330"/>
          </a:xfrm>
          <a:prstGeom prst="rect">
            <a:avLst/>
          </a:prstGeom>
          <a:noFill/>
        </p:spPr>
        <p:txBody>
          <a:bodyPr wrap="square" rtlCol="0">
            <a:spAutoFit/>
          </a:bodyPr>
          <a:lstStyle/>
          <a:p>
            <a:r>
              <a:rPr lang="en-US" dirty="0"/>
              <a:t>As an example of the strategy in action, multiple positions were entered over the period from May 19</a:t>
            </a:r>
            <a:r>
              <a:rPr lang="en-US" baseline="30000" dirty="0"/>
              <a:t>th</a:t>
            </a:r>
            <a:r>
              <a:rPr lang="en-US" dirty="0"/>
              <a:t> to June 16</a:t>
            </a:r>
            <a:r>
              <a:rPr lang="en-US" baseline="30000" dirty="0"/>
              <a:t>th</a:t>
            </a:r>
            <a:r>
              <a:rPr lang="en-US" dirty="0"/>
              <a:t>, 2019:</a:t>
            </a:r>
          </a:p>
          <a:p>
            <a:endParaRPr lang="en-US" dirty="0"/>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775011" y="4410641"/>
            <a:ext cx="2944907" cy="779924"/>
          </a:xfrm>
        </p:spPr>
        <p:txBody>
          <a:bodyPr>
            <a:normAutofit fontScale="47500" lnSpcReduction="20000"/>
          </a:bodyPr>
          <a:lstStyle/>
          <a:p>
            <a:pPr marL="0" indent="0">
              <a:buNone/>
            </a:pPr>
            <a:r>
              <a:rPr lang="en-US" dirty="0"/>
              <a:t>Dashed lines: 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524246" y="5467064"/>
            <a:ext cx="10972988" cy="920336"/>
          </a:xfrm>
        </p:spPr>
        <p:txBody>
          <a:bodyPr>
            <a:normAutofit fontScale="85000" lnSpcReduction="20000"/>
          </a:bodyPr>
          <a:lstStyle/>
          <a:p>
            <a:pPr marL="0" indent="0">
              <a:buNone/>
            </a:pPr>
            <a:r>
              <a:rPr lang="en-US" dirty="0"/>
              <a:t>Year to date in 2019, our testing data range, we issue exactly 16 positions (32 transactions), leaving us with a net zero position at the end of the holding period, for a total profit of $408,000 assuming 50,000 contracts per transaction.</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p:txBody>
          <a:bodyPr/>
          <a:lstStyle/>
          <a:p>
            <a:r>
              <a:rPr lang="en-US" dirty="0"/>
              <a:t>mean revision strategy performance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22BE8412-4D43-1547-90DB-AF03D48268CA}"/>
              </a:ext>
            </a:extLst>
          </p:cNvPr>
          <p:cNvPicPr>
            <a:picLocks noGrp="1"/>
          </p:cNvPicPr>
          <p:nvPr>
            <p:ph sz="quarter" idx="4"/>
          </p:nvPr>
        </p:nvPicPr>
        <p:blipFill>
          <a:blip r:embed="rId2"/>
          <a:stretch>
            <a:fillRect/>
          </a:stretch>
        </p:blipFill>
        <p:spPr>
          <a:xfrm>
            <a:off x="524246" y="1308988"/>
            <a:ext cx="10839450" cy="4016046"/>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15389085"/>
              </p:ext>
            </p:extLst>
          </p:nvPr>
        </p:nvGraphicFramePr>
        <p:xfrm>
          <a:off x="326569" y="119539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A Summary</a:t>
            </a:r>
            <a:r>
              <a:rPr lang="en-US" sz="3200" b="1" kern="1200" cap="all" noProof="0" dirty="0">
                <a:solidFill>
                  <a:schemeClr val="tx1"/>
                </a:solidFill>
                <a:latin typeface="+mj-lt"/>
                <a:ea typeface="+mj-ea"/>
                <a:cs typeface="+mj-cs"/>
              </a:rPr>
              <a:t> </a:t>
            </a:r>
            <a:r>
              <a:rPr lang="en-US" sz="3200" b="1" kern="1200" cap="all" baseline="0" noProof="0" dirty="0">
                <a:solidFill>
                  <a:schemeClr val="tx1"/>
                </a:solidFill>
                <a:latin typeface="+mj-lt"/>
                <a:ea typeface="+mj-ea"/>
                <a:cs typeface="+mj-cs"/>
              </a:rPr>
              <a:t>Results</a:t>
            </a: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40</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a:solidFill>
                  <a:schemeClr val="tx1"/>
                </a:solidFill>
              </a:rPr>
              <a:t>PnL</a:t>
            </a:r>
            <a:r>
              <a:rPr lang="en-US" sz="2000" b="1" kern="1200" noProof="0" dirty="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a:t>22.39</a:t>
            </a:r>
            <a:r>
              <a:rPr lang="en-US" sz="2000" b="1" kern="1200" noProof="0" dirty="0">
                <a:solidFill>
                  <a:schemeClr val="tx1"/>
                </a:solidFill>
              </a:rPr>
              <a:t>%</a:t>
            </a:r>
            <a:r>
              <a:rPr lang="en-US" sz="2000" kern="1200" noProof="0" dirty="0">
                <a:solidFill>
                  <a:schemeClr val="tx1"/>
                </a:solidFill>
              </a:rPr>
              <a:t> </a:t>
            </a:r>
            <a:r>
              <a:rPr lang="en-US" sz="2000" dirty="0"/>
              <a:t>year to date</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89837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t>TRADING STRATEGY AND PERFORMANCE </a:t>
            </a:r>
            <a:r>
              <a:rPr lang="en-US" dirty="0">
                <a:solidFill>
                  <a:schemeClr val="accent1"/>
                </a:solidFill>
              </a:rPr>
              <a:t>Crude Oil Brent</a:t>
            </a:r>
            <a:endParaRPr lang="en-US" dirty="0"/>
          </a:p>
        </p:txBody>
      </p:sp>
      <p:pic>
        <p:nvPicPr>
          <p:cNvPr id="6" name="Content Placeholder 5">
            <a:extLst>
              <a:ext uri="{FF2B5EF4-FFF2-40B4-BE49-F238E27FC236}">
                <a16:creationId xmlns:a16="http://schemas.microsoft.com/office/drawing/2014/main" id="{55C30915-1F35-B249-AB58-0655606402F7}"/>
              </a:ext>
            </a:extLst>
          </p:cNvPr>
          <p:cNvPicPr>
            <a:picLocks noGrp="1"/>
          </p:cNvPicPr>
          <p:nvPr>
            <p:ph idx="1"/>
          </p:nvPr>
        </p:nvPicPr>
        <p:blipFill>
          <a:blip r:embed="rId2"/>
          <a:stretch>
            <a:fillRect/>
          </a:stretch>
        </p:blipFill>
        <p:spPr>
          <a:xfrm>
            <a:off x="2926079" y="1344398"/>
            <a:ext cx="8516983" cy="4594848"/>
          </a:xfrm>
          <a:prstGeom prst="rect">
            <a:avLst/>
          </a:prstGeom>
        </p:spPr>
      </p:pic>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496978" y="1344398"/>
            <a:ext cx="2429102" cy="3811588"/>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29.27%, resulting from 97 holdings over the period.</a:t>
            </a:r>
          </a:p>
          <a:p>
            <a:endParaRPr lang="en-US" dirty="0"/>
          </a:p>
        </p:txBody>
      </p:sp>
    </p:spTree>
    <p:extLst>
      <p:ext uri="{BB962C8B-B14F-4D97-AF65-F5344CB8AC3E}">
        <p14:creationId xmlns:p14="http://schemas.microsoft.com/office/powerpoint/2010/main" val="726868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B Summary</a:t>
            </a:r>
            <a:r>
              <a:rPr lang="en-US" sz="3200" b="1" kern="1200" cap="all" noProof="0" dirty="0">
                <a:solidFill>
                  <a:schemeClr val="tx1"/>
                </a:solidFill>
                <a:latin typeface="+mj-lt"/>
                <a:ea typeface="+mj-ea"/>
                <a:cs typeface="+mj-cs"/>
              </a:rPr>
              <a:t> </a:t>
            </a:r>
            <a:r>
              <a:rPr lang="en-US" sz="3200" b="1" kern="1200" cap="all" baseline="0" noProof="0" dirty="0">
                <a:solidFill>
                  <a:schemeClr val="tx1"/>
                </a:solidFill>
                <a:latin typeface="+mj-lt"/>
                <a:ea typeface="+mj-ea"/>
                <a:cs typeface="+mj-cs"/>
              </a:rPr>
              <a:t>Results</a:t>
            </a: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43</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a:solidFill>
                  <a:schemeClr val="tx1"/>
                </a:solidFill>
              </a:rPr>
              <a:t>PnL</a:t>
            </a:r>
            <a:r>
              <a:rPr lang="en-US" sz="2000" b="1" kern="1200" noProof="0" dirty="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a:t>29.27</a:t>
            </a:r>
            <a:r>
              <a:rPr lang="en-US" sz="2000" b="1" kern="1200" noProof="0" dirty="0">
                <a:solidFill>
                  <a:schemeClr val="tx1"/>
                </a:solidFill>
              </a:rPr>
              <a:t>%</a:t>
            </a:r>
            <a:r>
              <a:rPr lang="en-US" sz="2000" kern="1200" noProof="0" dirty="0">
                <a:solidFill>
                  <a:schemeClr val="tx1"/>
                </a:solidFill>
              </a:rPr>
              <a:t> annualized returns.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66001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48</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039330515"/>
              </p:ext>
            </p:extLst>
          </p:nvPr>
        </p:nvGraphicFramePr>
        <p:xfrm>
          <a:off x="326569" y="129445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elements/1.1/"/>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4389</Words>
  <Application>Microsoft Office PowerPoint</Application>
  <PresentationFormat>Widescreen</PresentationFormat>
  <Paragraphs>336</Paragraphs>
  <Slides>55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strategy</vt:lpstr>
      <vt:lpstr>Portfolio Strategies</vt:lpstr>
      <vt:lpstr>Portfolio B Strategies Continued…</vt:lpstr>
      <vt:lpstr>Proposed Methodology</vt:lpstr>
      <vt:lpstr>PowerPoint Presentation</vt:lpstr>
      <vt:lpstr>PowerPoint Presentation</vt:lpstr>
      <vt:lpstr>Tool / Technology Overview</vt:lpstr>
      <vt:lpstr>Custom Data Set Creation</vt:lpstr>
      <vt:lpstr>Forming a Continuous futures contract</vt:lpstr>
      <vt:lpstr>Forming a Continuous futures contract(Continued)</vt:lpstr>
      <vt:lpstr>Forming a Continuous futures contract(Continued)</vt:lpstr>
      <vt:lpstr>Data Set  Department of energy weekly report data</vt:lpstr>
      <vt:lpstr>Data Set   Global index-continuous energy future contracts-Feature development</vt:lpstr>
      <vt:lpstr>Data Set  complete list of raw attributes</vt:lpstr>
      <vt:lpstr>PowerPoint Presentation</vt:lpstr>
      <vt:lpstr>Data Preprocessing, Normalization, and Augmentation</vt:lpstr>
      <vt:lpstr>RISK PROFILES All Commodities</vt:lpstr>
      <vt:lpstr>RISK PROFILES All Commodities Continued</vt:lpstr>
      <vt:lpstr>RISK PROFILES Crude Oil WTI </vt:lpstr>
      <vt:lpstr>Risk Profiles Crude Oil WTI</vt:lpstr>
      <vt:lpstr>Preliminary time series analysis &amp; statistical Correlation Crude Oil WTI</vt:lpstr>
      <vt:lpstr>predictive model Crude Oil WTI</vt:lpstr>
      <vt:lpstr>Risk Profile Crude Oil Brent</vt:lpstr>
      <vt:lpstr>Risk Profile Crude Oil Brent</vt:lpstr>
      <vt:lpstr>Preliminary time series analysis &amp; statistical Correlation Crude Oil Brent</vt:lpstr>
      <vt:lpstr>PowerPoint Presentation</vt:lpstr>
      <vt:lpstr>Trading Strategy Crude Oil WTI</vt:lpstr>
      <vt:lpstr>Initial backtest results Crude Oil WTI  </vt:lpstr>
      <vt:lpstr>mean revision strategy performance Crude Oil WTI</vt:lpstr>
      <vt:lpstr>Portfolio A Summary Results</vt:lpstr>
      <vt:lpstr>predictive model Crude Oil Brent</vt:lpstr>
      <vt:lpstr>TRADING STRATEGY AND PERFORMANCE Crude Oil Brent</vt:lpstr>
      <vt:lpstr>Portfolio B Summary Results</vt:lpstr>
      <vt:lpstr>PowerPoint Presentation</vt:lpstr>
      <vt:lpstr>Project deliverables</vt:lpstr>
      <vt:lpstr>Project timeline</vt:lpstr>
      <vt:lpstr>Next Steps</vt:lpstr>
      <vt:lpstr>team</vt:lpstr>
      <vt:lpstr>Thank you!</vt:lpstr>
      <vt:lpstr>Appendix</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2019-10-31T04:26:19Z</dcterms:created>
  <dcterms:modified xsi:type="dcterms:W3CDTF">2019-11-07T00:38:30Z</dcterms:modified>
</cp:coreProperties>
</file>